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3" r:id="rId7"/>
    <p:sldId id="264" r:id="rId8"/>
    <p:sldId id="262"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31B383-4B7D-4894-BAA9-E0F33E9417A5}"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289381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31B383-4B7D-4894-BAA9-E0F33E9417A5}"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321656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31B383-4B7D-4894-BAA9-E0F33E9417A5}"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5A3E15-FAF7-4F65-A405-8412BFA6B05F}"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2189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D31B383-4B7D-4894-BAA9-E0F33E9417A5}" type="datetimeFigureOut">
              <a:rPr lang="en-IN" smtClean="0"/>
              <a:t>24-06-2025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537114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D31B383-4B7D-4894-BAA9-E0F33E9417A5}" type="datetimeFigureOut">
              <a:rPr lang="en-IN" smtClean="0"/>
              <a:t>24-06-2025</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5A3E15-FAF7-4F65-A405-8412BFA6B05F}"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98866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D31B383-4B7D-4894-BAA9-E0F33E9417A5}" type="datetimeFigureOut">
              <a:rPr lang="en-IN" smtClean="0"/>
              <a:t>24-06-2025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3494935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31B383-4B7D-4894-BAA9-E0F33E9417A5}"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2749311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31B383-4B7D-4894-BAA9-E0F33E9417A5}"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405350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31B383-4B7D-4894-BAA9-E0F33E9417A5}"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349846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31B383-4B7D-4894-BAA9-E0F33E9417A5}" type="datetimeFigureOut">
              <a:rPr lang="en-IN" smtClean="0"/>
              <a:t>24-06-2025</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71093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31B383-4B7D-4894-BAA9-E0F33E9417A5}" type="datetimeFigureOut">
              <a:rPr lang="en-IN" smtClean="0"/>
              <a:t>24-06-2025</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156056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31B383-4B7D-4894-BAA9-E0F33E9417A5}" type="datetimeFigureOut">
              <a:rPr lang="en-IN" smtClean="0"/>
              <a:t>24-06-2025</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109107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31B383-4B7D-4894-BAA9-E0F33E9417A5}" type="datetimeFigureOut">
              <a:rPr lang="en-IN" smtClean="0"/>
              <a:t>24-06-2025</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408844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31B383-4B7D-4894-BAA9-E0F33E9417A5}" type="datetimeFigureOut">
              <a:rPr lang="en-IN" smtClean="0"/>
              <a:t>24-06-2025</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291961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31B383-4B7D-4894-BAA9-E0F33E9417A5}" type="datetimeFigureOut">
              <a:rPr lang="en-IN" smtClean="0"/>
              <a:t>24-06-2025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301466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31B383-4B7D-4894-BAA9-E0F33E9417A5}" type="datetimeFigureOut">
              <a:rPr lang="en-IN" smtClean="0"/>
              <a:t>24-06-2025</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55A3E15-FAF7-4F65-A405-8412BFA6B05F}" type="slidenum">
              <a:rPr lang="en-IN" smtClean="0"/>
              <a:t>‹#›</a:t>
            </a:fld>
            <a:endParaRPr lang="en-IN"/>
          </a:p>
        </p:txBody>
      </p:sp>
    </p:spTree>
    <p:extLst>
      <p:ext uri="{BB962C8B-B14F-4D97-AF65-F5344CB8AC3E}">
        <p14:creationId xmlns:p14="http://schemas.microsoft.com/office/powerpoint/2010/main" val="126725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31B383-4B7D-4894-BAA9-E0F33E9417A5}" type="datetimeFigureOut">
              <a:rPr lang="en-IN" smtClean="0"/>
              <a:t>24-06-2025</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55A3E15-FAF7-4F65-A405-8412BFA6B05F}" type="slidenum">
              <a:rPr lang="en-IN" smtClean="0"/>
              <a:t>‹#›</a:t>
            </a:fld>
            <a:endParaRPr lang="en-IN"/>
          </a:p>
        </p:txBody>
      </p:sp>
    </p:spTree>
    <p:extLst>
      <p:ext uri="{BB962C8B-B14F-4D97-AF65-F5344CB8AC3E}">
        <p14:creationId xmlns:p14="http://schemas.microsoft.com/office/powerpoint/2010/main" val="21839126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7879-C4CD-5367-068E-D901406D5452}"/>
              </a:ext>
            </a:extLst>
          </p:cNvPr>
          <p:cNvSpPr>
            <a:spLocks noGrp="1"/>
          </p:cNvSpPr>
          <p:nvPr>
            <p:ph type="ctrTitle"/>
          </p:nvPr>
        </p:nvSpPr>
        <p:spPr>
          <a:xfrm>
            <a:off x="1959880" y="2386221"/>
            <a:ext cx="8209935" cy="696604"/>
          </a:xfr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n-US" dirty="0">
                <a:solidFill>
                  <a:schemeClr val="accent2">
                    <a:lumMod val="75000"/>
                  </a:schemeClr>
                </a:solidFill>
              </a:rPr>
              <a:t>Warehouse Automation</a:t>
            </a:r>
            <a:endParaRPr lang="en-IN" dirty="0">
              <a:solidFill>
                <a:schemeClr val="accent2">
                  <a:lumMod val="75000"/>
                </a:schemeClr>
              </a:solidFill>
            </a:endParaRPr>
          </a:p>
        </p:txBody>
      </p:sp>
      <p:pic>
        <p:nvPicPr>
          <p:cNvPr id="1028" name="Picture 4" descr="Warehouse automation">
            <a:extLst>
              <a:ext uri="{FF2B5EF4-FFF2-40B4-BE49-F238E27FC236}">
                <a16:creationId xmlns:a16="http://schemas.microsoft.com/office/drawing/2014/main" id="{F57660CD-FF6B-806A-96B5-32428BE69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836" y="3775175"/>
            <a:ext cx="4041059" cy="30539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55AF89-2AC8-0C1E-4995-EDF19A461FE4}"/>
              </a:ext>
            </a:extLst>
          </p:cNvPr>
          <p:cNvSpPr txBox="1"/>
          <p:nvPr/>
        </p:nvSpPr>
        <p:spPr>
          <a:xfrm>
            <a:off x="6096000" y="4807852"/>
            <a:ext cx="5997677" cy="1477328"/>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a:t>Presented By </a:t>
            </a:r>
          </a:p>
          <a:p>
            <a:r>
              <a:rPr lang="en-US" dirty="0"/>
              <a:t>1:- Rahul Kumar (Electronics </a:t>
            </a:r>
            <a:r>
              <a:rPr lang="en-US" dirty="0" err="1"/>
              <a:t>Engg</a:t>
            </a:r>
            <a:r>
              <a:rPr lang="en-US" dirty="0"/>
              <a:t>. -6</a:t>
            </a:r>
            <a:r>
              <a:rPr lang="en-US" baseline="30000" dirty="0"/>
              <a:t>th</a:t>
            </a:r>
            <a:r>
              <a:rPr lang="en-US" dirty="0"/>
              <a:t> Semester)</a:t>
            </a:r>
          </a:p>
          <a:p>
            <a:r>
              <a:rPr lang="en-US" dirty="0"/>
              <a:t>2:- Vishal Kumar(Electronics </a:t>
            </a:r>
            <a:r>
              <a:rPr lang="en-US" dirty="0" err="1"/>
              <a:t>Engg</a:t>
            </a:r>
            <a:r>
              <a:rPr lang="en-US" dirty="0"/>
              <a:t>.- 6</a:t>
            </a:r>
            <a:r>
              <a:rPr lang="en-US" baseline="30000" dirty="0"/>
              <a:t>th</a:t>
            </a:r>
            <a:r>
              <a:rPr lang="en-US" dirty="0"/>
              <a:t> semester)</a:t>
            </a:r>
          </a:p>
          <a:p>
            <a:r>
              <a:rPr lang="en-US" dirty="0"/>
              <a:t>3:- Subham Bhatt( Electronics </a:t>
            </a:r>
            <a:r>
              <a:rPr lang="en-US" dirty="0" err="1"/>
              <a:t>Engg</a:t>
            </a:r>
            <a:r>
              <a:rPr lang="en-US" dirty="0"/>
              <a:t>.- 4</a:t>
            </a:r>
            <a:r>
              <a:rPr lang="en-US" baseline="30000" dirty="0"/>
              <a:t>th</a:t>
            </a:r>
            <a:r>
              <a:rPr lang="en-US" dirty="0"/>
              <a:t> Semester)</a:t>
            </a:r>
          </a:p>
          <a:p>
            <a:r>
              <a:rPr lang="en-US" dirty="0"/>
              <a:t>4:- Dixit (Electronics </a:t>
            </a:r>
            <a:r>
              <a:rPr lang="en-US" dirty="0" err="1"/>
              <a:t>Engg</a:t>
            </a:r>
            <a:r>
              <a:rPr lang="en-US" dirty="0"/>
              <a:t>. – 6</a:t>
            </a:r>
            <a:r>
              <a:rPr lang="en-US" baseline="30000" dirty="0"/>
              <a:t>th</a:t>
            </a:r>
            <a:r>
              <a:rPr lang="en-US" dirty="0"/>
              <a:t> Semester)</a:t>
            </a:r>
          </a:p>
        </p:txBody>
      </p:sp>
      <p:sp>
        <p:nvSpPr>
          <p:cNvPr id="6" name="Rectangle 5">
            <a:extLst>
              <a:ext uri="{FF2B5EF4-FFF2-40B4-BE49-F238E27FC236}">
                <a16:creationId xmlns:a16="http://schemas.microsoft.com/office/drawing/2014/main" id="{855BCD13-9C03-8643-C6A7-45448662974A}"/>
              </a:ext>
            </a:extLst>
          </p:cNvPr>
          <p:cNvSpPr/>
          <p:nvPr/>
        </p:nvSpPr>
        <p:spPr>
          <a:xfrm>
            <a:off x="1461697" y="212289"/>
            <a:ext cx="9206303"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GOVT. POLYTECHNIC SRINAGAR</a:t>
            </a:r>
          </a:p>
        </p:txBody>
      </p:sp>
      <p:sp>
        <p:nvSpPr>
          <p:cNvPr id="9" name="AutoShape 10" descr="Icon image">
            <a:extLst>
              <a:ext uri="{FF2B5EF4-FFF2-40B4-BE49-F238E27FC236}">
                <a16:creationId xmlns:a16="http://schemas.microsoft.com/office/drawing/2014/main" id="{176EAAD4-13F5-CF80-CFAF-5B0AF7DFA220}"/>
              </a:ext>
            </a:extLst>
          </p:cNvPr>
          <p:cNvSpPr>
            <a:spLocks noChangeAspect="1" noChangeArrowheads="1"/>
          </p:cNvSpPr>
          <p:nvPr/>
        </p:nvSpPr>
        <p:spPr bwMode="auto">
          <a:xfrm>
            <a:off x="11066207" y="3082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3" name="Picture 12">
            <a:extLst>
              <a:ext uri="{FF2B5EF4-FFF2-40B4-BE49-F238E27FC236}">
                <a16:creationId xmlns:a16="http://schemas.microsoft.com/office/drawing/2014/main" id="{C9A9169B-1D67-19BC-713F-D11706134632}"/>
              </a:ext>
            </a:extLst>
          </p:cNvPr>
          <p:cNvPicPr>
            <a:picLocks noChangeAspect="1"/>
          </p:cNvPicPr>
          <p:nvPr/>
        </p:nvPicPr>
        <p:blipFill>
          <a:blip r:embed="rId3"/>
          <a:stretch>
            <a:fillRect/>
          </a:stretch>
        </p:blipFill>
        <p:spPr>
          <a:xfrm>
            <a:off x="10553796" y="1269058"/>
            <a:ext cx="1024821" cy="1103653"/>
          </a:xfrm>
          <a:prstGeom prst="rect">
            <a:avLst/>
          </a:prstGeom>
          <a:effectLst>
            <a:softEdge rad="63500"/>
          </a:effectLst>
        </p:spPr>
      </p:pic>
    </p:spTree>
    <p:extLst>
      <p:ext uri="{BB962C8B-B14F-4D97-AF65-F5344CB8AC3E}">
        <p14:creationId xmlns:p14="http://schemas.microsoft.com/office/powerpoint/2010/main" val="3622136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23A9F1-EE38-3E53-497E-0D743A4F4C58}"/>
              </a:ext>
            </a:extLst>
          </p:cNvPr>
          <p:cNvSpPr>
            <a:spLocks noGrp="1"/>
          </p:cNvSpPr>
          <p:nvPr>
            <p:ph type="title"/>
          </p:nvPr>
        </p:nvSpPr>
        <p:spPr>
          <a:xfrm>
            <a:off x="1639887" y="543501"/>
            <a:ext cx="8912225" cy="692446"/>
          </a:xfr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dirty="0">
                <a:solidFill>
                  <a:schemeClr val="accent2">
                    <a:lumMod val="75000"/>
                  </a:schemeClr>
                </a:solidFill>
              </a:rPr>
              <a:t>Warehouse Automation</a:t>
            </a:r>
            <a:endParaRPr lang="en-IN" dirty="0">
              <a:solidFill>
                <a:schemeClr val="accent2">
                  <a:lumMod val="75000"/>
                </a:schemeClr>
              </a:solidFill>
            </a:endParaRPr>
          </a:p>
        </p:txBody>
      </p:sp>
      <p:sp>
        <p:nvSpPr>
          <p:cNvPr id="4" name="TextBox 3">
            <a:extLst>
              <a:ext uri="{FF2B5EF4-FFF2-40B4-BE49-F238E27FC236}">
                <a16:creationId xmlns:a16="http://schemas.microsoft.com/office/drawing/2014/main" id="{62F451DB-6696-6879-41DF-12273C17236B}"/>
              </a:ext>
            </a:extLst>
          </p:cNvPr>
          <p:cNvSpPr txBox="1"/>
          <p:nvPr/>
        </p:nvSpPr>
        <p:spPr>
          <a:xfrm>
            <a:off x="1347019" y="2654710"/>
            <a:ext cx="10549683" cy="1938992"/>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2400" b="1" dirty="0"/>
              <a:t>Objective :- </a:t>
            </a:r>
            <a:r>
              <a:rPr lang="en-US" altLang="en-US" sz="2400" dirty="0"/>
              <a:t>To create an intelligent, efficient, and scalable system</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t> for sorting, handling, and transporting products in a warehouse with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t>minimal human intervention. This boosts speed, accuracy, and safety,</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t> while reducing manual labor, errors, and costs.</a:t>
            </a:r>
          </a:p>
          <a:p>
            <a:r>
              <a:rPr lang="en-US" sz="2400" dirty="0"/>
              <a:t> </a:t>
            </a:r>
            <a:endParaRPr lang="en-IN" sz="2400" dirty="0"/>
          </a:p>
        </p:txBody>
      </p:sp>
    </p:spTree>
    <p:extLst>
      <p:ext uri="{BB962C8B-B14F-4D97-AF65-F5344CB8AC3E}">
        <p14:creationId xmlns:p14="http://schemas.microsoft.com/office/powerpoint/2010/main" val="94645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C2EA49-22BD-9B35-91BC-3414DB3EDABE}"/>
              </a:ext>
            </a:extLst>
          </p:cNvPr>
          <p:cNvSpPr txBox="1"/>
          <p:nvPr/>
        </p:nvSpPr>
        <p:spPr>
          <a:xfrm>
            <a:off x="393628" y="1444701"/>
            <a:ext cx="11472551" cy="5078313"/>
          </a:xfrm>
          <a:prstGeom prst="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latin typeface="Arial" panose="020B0604020202020204" pitchFamily="34" charset="0"/>
              </a:rPr>
              <a:t>Problem 1:</a:t>
            </a:r>
            <a:br>
              <a:rPr lang="en-US" altLang="en-US" b="1" dirty="0">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Develop a filtration system to sort products based on common criteria that can be applied universally to various types of goods.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Problem 2:</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Synchronize all types of conveyors and motors, and display their real-time operational data on an LCD screen.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Problem 3:</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Enable wireless communication between all devices in the system for seamless coordination.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Problem 4:</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Design an automatic pallet carrier that follows a specific pre-defined path autonomously.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Problem 5:</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Implement a system where the pallet automatically selects its path based on the position of the storage rack.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Problem 6:</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Allow the pallet to drop goods at any location along the selected path, depending on the rack position and requirement.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Problem 7:</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Integrate a robotic arm capable of picking up and dropping goods onto the conveyor system automatically.</a:t>
            </a:r>
          </a:p>
          <a:p>
            <a:endParaRPr lang="en-IN" dirty="0"/>
          </a:p>
        </p:txBody>
      </p:sp>
      <p:sp>
        <p:nvSpPr>
          <p:cNvPr id="3" name="Title 1">
            <a:extLst>
              <a:ext uri="{FF2B5EF4-FFF2-40B4-BE49-F238E27FC236}">
                <a16:creationId xmlns:a16="http://schemas.microsoft.com/office/drawing/2014/main" id="{B114DA27-7164-2B0F-1046-ED082077DD83}"/>
              </a:ext>
            </a:extLst>
          </p:cNvPr>
          <p:cNvSpPr txBox="1">
            <a:spLocks/>
          </p:cNvSpPr>
          <p:nvPr/>
        </p:nvSpPr>
        <p:spPr>
          <a:xfrm>
            <a:off x="1639887" y="543501"/>
            <a:ext cx="8912225" cy="692446"/>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solidFill>
                  <a:schemeClr val="accent2">
                    <a:lumMod val="75000"/>
                  </a:schemeClr>
                </a:solidFill>
              </a:rPr>
              <a:t>Warehouse Automation</a:t>
            </a:r>
            <a:endParaRPr lang="en-IN" dirty="0">
              <a:solidFill>
                <a:schemeClr val="accent2">
                  <a:lumMod val="75000"/>
                </a:schemeClr>
              </a:solidFill>
            </a:endParaRPr>
          </a:p>
        </p:txBody>
      </p:sp>
      <p:sp>
        <p:nvSpPr>
          <p:cNvPr id="8" name="Rectangle 5">
            <a:extLst>
              <a:ext uri="{FF2B5EF4-FFF2-40B4-BE49-F238E27FC236}">
                <a16:creationId xmlns:a16="http://schemas.microsoft.com/office/drawing/2014/main" id="{7904AA82-9B7D-C1EE-5964-8E727836A152}"/>
              </a:ext>
            </a:extLst>
          </p:cNvPr>
          <p:cNvSpPr>
            <a:spLocks noChangeArrowheads="1"/>
          </p:cNvSpPr>
          <p:nvPr/>
        </p:nvSpPr>
        <p:spPr bwMode="auto">
          <a:xfrm>
            <a:off x="0" y="99008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35671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5E3145-1AF1-19A7-6D8C-5F31D187165E}"/>
              </a:ext>
            </a:extLst>
          </p:cNvPr>
          <p:cNvSpPr txBox="1"/>
          <p:nvPr/>
        </p:nvSpPr>
        <p:spPr>
          <a:xfrm>
            <a:off x="4698021" y="1567542"/>
            <a:ext cx="2795958" cy="369332"/>
          </a:xfrm>
          <a:prstGeom prst="rect">
            <a:avLst/>
          </a:prstGeom>
          <a:solidFill>
            <a:srgbClr val="00B0F0"/>
          </a:solidFill>
        </p:spPr>
        <p:txBody>
          <a:bodyPr wrap="none" rtlCol="0">
            <a:spAutoFit/>
          </a:bodyPr>
          <a:lstStyle/>
          <a:p>
            <a:r>
              <a:rPr lang="en-US" b="1" dirty="0"/>
              <a:t>Classification of project</a:t>
            </a:r>
            <a:endParaRPr lang="en-IN" b="1" dirty="0"/>
          </a:p>
        </p:txBody>
      </p:sp>
      <p:sp>
        <p:nvSpPr>
          <p:cNvPr id="3" name="TextBox 2">
            <a:extLst>
              <a:ext uri="{FF2B5EF4-FFF2-40B4-BE49-F238E27FC236}">
                <a16:creationId xmlns:a16="http://schemas.microsoft.com/office/drawing/2014/main" id="{7124AC2C-88FE-59CB-A334-08492029A8C4}"/>
              </a:ext>
            </a:extLst>
          </p:cNvPr>
          <p:cNvSpPr txBox="1"/>
          <p:nvPr/>
        </p:nvSpPr>
        <p:spPr>
          <a:xfrm>
            <a:off x="1457011" y="3059668"/>
            <a:ext cx="1782860" cy="369332"/>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b="1" dirty="0"/>
              <a:t>ROBOTIC ARM</a:t>
            </a:r>
            <a:endParaRPr lang="en-IN" b="1" dirty="0"/>
          </a:p>
        </p:txBody>
      </p:sp>
      <p:sp>
        <p:nvSpPr>
          <p:cNvPr id="4" name="TextBox 3">
            <a:extLst>
              <a:ext uri="{FF2B5EF4-FFF2-40B4-BE49-F238E27FC236}">
                <a16:creationId xmlns:a16="http://schemas.microsoft.com/office/drawing/2014/main" id="{5993F7DD-B591-88AE-148E-DBDDE36408E2}"/>
              </a:ext>
            </a:extLst>
          </p:cNvPr>
          <p:cNvSpPr txBox="1"/>
          <p:nvPr/>
        </p:nvSpPr>
        <p:spPr>
          <a:xfrm>
            <a:off x="4064975" y="3052132"/>
            <a:ext cx="3608680" cy="646331"/>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b="1" dirty="0"/>
              <a:t>AUTOMATICS SORTING SYSTEM </a:t>
            </a:r>
          </a:p>
          <a:p>
            <a:r>
              <a:rPr lang="en-US" b="1" dirty="0"/>
              <a:t>WITH REAL TIME DATA</a:t>
            </a:r>
            <a:endParaRPr lang="en-IN" b="1" dirty="0"/>
          </a:p>
        </p:txBody>
      </p:sp>
      <p:sp>
        <p:nvSpPr>
          <p:cNvPr id="5" name="TextBox 4">
            <a:extLst>
              <a:ext uri="{FF2B5EF4-FFF2-40B4-BE49-F238E27FC236}">
                <a16:creationId xmlns:a16="http://schemas.microsoft.com/office/drawing/2014/main" id="{1D80196B-3F91-9C69-F760-CF7BF9B45F25}"/>
              </a:ext>
            </a:extLst>
          </p:cNvPr>
          <p:cNvSpPr txBox="1"/>
          <p:nvPr/>
        </p:nvSpPr>
        <p:spPr>
          <a:xfrm>
            <a:off x="8180605" y="3059668"/>
            <a:ext cx="3352200" cy="369332"/>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b="1" dirty="0"/>
              <a:t>AUTOMATIC PALLET CARRIER</a:t>
            </a:r>
            <a:endParaRPr lang="en-IN" b="1" dirty="0"/>
          </a:p>
        </p:txBody>
      </p:sp>
      <p:cxnSp>
        <p:nvCxnSpPr>
          <p:cNvPr id="7" name="Connector: Elbow 6">
            <a:extLst>
              <a:ext uri="{FF2B5EF4-FFF2-40B4-BE49-F238E27FC236}">
                <a16:creationId xmlns:a16="http://schemas.microsoft.com/office/drawing/2014/main" id="{D6CA0FDE-24D4-12C0-D091-8F8A3B461901}"/>
              </a:ext>
            </a:extLst>
          </p:cNvPr>
          <p:cNvCxnSpPr>
            <a:stCxn id="2" idx="2"/>
            <a:endCxn id="3" idx="0"/>
          </p:cNvCxnSpPr>
          <p:nvPr/>
        </p:nvCxnSpPr>
        <p:spPr>
          <a:xfrm rot="5400000">
            <a:off x="3660824" y="624492"/>
            <a:ext cx="1122794" cy="3747559"/>
          </a:xfrm>
          <a:prstGeom prst="bentConnector3">
            <a:avLst/>
          </a:prstGeom>
          <a:ln w="57150">
            <a:solidFill>
              <a:srgbClr val="C000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60C3169-72F3-B15A-AA16-E3207A2BE62B}"/>
              </a:ext>
            </a:extLst>
          </p:cNvPr>
          <p:cNvCxnSpPr/>
          <p:nvPr/>
        </p:nvCxnSpPr>
        <p:spPr>
          <a:xfrm>
            <a:off x="6096000" y="2491991"/>
            <a:ext cx="0" cy="567677"/>
          </a:xfrm>
          <a:prstGeom prst="straightConnector1">
            <a:avLst/>
          </a:prstGeom>
          <a:ln w="57150">
            <a:solidFill>
              <a:srgbClr val="C000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A777321D-2F94-0BB6-7629-6C0877474E1E}"/>
              </a:ext>
            </a:extLst>
          </p:cNvPr>
          <p:cNvCxnSpPr>
            <a:endCxn id="5" idx="0"/>
          </p:cNvCxnSpPr>
          <p:nvPr/>
        </p:nvCxnSpPr>
        <p:spPr>
          <a:xfrm>
            <a:off x="6096000" y="2491991"/>
            <a:ext cx="3760705" cy="567677"/>
          </a:xfrm>
          <a:prstGeom prst="bentConnector2">
            <a:avLst/>
          </a:prstGeom>
          <a:ln w="57150">
            <a:solidFill>
              <a:srgbClr val="C000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3074" name="Picture 2" descr="Robotic Arm Servo Motor Arduino - Infoupdate.org">
            <a:extLst>
              <a:ext uri="{FF2B5EF4-FFF2-40B4-BE49-F238E27FC236}">
                <a16:creationId xmlns:a16="http://schemas.microsoft.com/office/drawing/2014/main" id="{3129AEF5-378A-6170-1279-FF6F33AAE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334" y="4330840"/>
            <a:ext cx="1678213" cy="156754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6" name="Picture 4" descr="Image result for conveyer with color bases sorting system">
            <a:extLst>
              <a:ext uri="{FF2B5EF4-FFF2-40B4-BE49-F238E27FC236}">
                <a16:creationId xmlns:a16="http://schemas.microsoft.com/office/drawing/2014/main" id="{73A195EF-637F-CDE8-E25A-6C8483031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548" y="4000186"/>
            <a:ext cx="2828925" cy="22288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8" name="Picture 6" descr="Image result for automatic pallet carrier ">
            <a:extLst>
              <a:ext uri="{FF2B5EF4-FFF2-40B4-BE49-F238E27FC236}">
                <a16:creationId xmlns:a16="http://schemas.microsoft.com/office/drawing/2014/main" id="{B68B2F40-7989-583E-1F72-EE432F25A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0605" y="4220861"/>
            <a:ext cx="3218833" cy="167752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9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57180D-4A25-DE7A-A25A-59924FF40A22}"/>
              </a:ext>
            </a:extLst>
          </p:cNvPr>
          <p:cNvSpPr txBox="1"/>
          <p:nvPr/>
        </p:nvSpPr>
        <p:spPr>
          <a:xfrm>
            <a:off x="3000965" y="279435"/>
            <a:ext cx="6190070" cy="369332"/>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b="1" dirty="0"/>
              <a:t>AUTOMATICS SORTING SYSTEM WITH REAL TIME DATA</a:t>
            </a:r>
            <a:endParaRPr lang="en-IN" b="1" dirty="0"/>
          </a:p>
        </p:txBody>
      </p:sp>
      <p:sp>
        <p:nvSpPr>
          <p:cNvPr id="3" name="Oval 2">
            <a:extLst>
              <a:ext uri="{FF2B5EF4-FFF2-40B4-BE49-F238E27FC236}">
                <a16:creationId xmlns:a16="http://schemas.microsoft.com/office/drawing/2014/main" id="{8A728558-04A4-C6C9-EF01-CC25473C306C}"/>
              </a:ext>
            </a:extLst>
          </p:cNvPr>
          <p:cNvSpPr/>
          <p:nvPr/>
        </p:nvSpPr>
        <p:spPr>
          <a:xfrm>
            <a:off x="1951703" y="806061"/>
            <a:ext cx="1740310" cy="550607"/>
          </a:xfrm>
          <a:prstGeom prst="ellipse">
            <a:avLst/>
          </a:prstGeom>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START</a:t>
            </a:r>
            <a:endParaRPr lang="en-IN" dirty="0"/>
          </a:p>
        </p:txBody>
      </p:sp>
      <p:sp>
        <p:nvSpPr>
          <p:cNvPr id="5" name="Flowchart: Data 4">
            <a:extLst>
              <a:ext uri="{FF2B5EF4-FFF2-40B4-BE49-F238E27FC236}">
                <a16:creationId xmlns:a16="http://schemas.microsoft.com/office/drawing/2014/main" id="{FC091F02-7F2F-2963-6056-76E385EB0F2B}"/>
              </a:ext>
            </a:extLst>
          </p:cNvPr>
          <p:cNvSpPr/>
          <p:nvPr/>
        </p:nvSpPr>
        <p:spPr>
          <a:xfrm>
            <a:off x="629265" y="1848626"/>
            <a:ext cx="5565057" cy="550607"/>
          </a:xfrm>
          <a:prstGeom prst="flowChartInputOutput">
            <a:avLst/>
          </a:prstGeom>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FILTER CUBES ON THE BASES OF RED, GREEN, BLUE</a:t>
            </a:r>
            <a:endParaRPr lang="en-IN" dirty="0"/>
          </a:p>
        </p:txBody>
      </p:sp>
      <p:sp>
        <p:nvSpPr>
          <p:cNvPr id="7" name="Rectangle 6">
            <a:extLst>
              <a:ext uri="{FF2B5EF4-FFF2-40B4-BE49-F238E27FC236}">
                <a16:creationId xmlns:a16="http://schemas.microsoft.com/office/drawing/2014/main" id="{11A4C490-17A1-4B32-7831-8A1F9DF74506}"/>
              </a:ext>
            </a:extLst>
          </p:cNvPr>
          <p:cNvSpPr/>
          <p:nvPr/>
        </p:nvSpPr>
        <p:spPr>
          <a:xfrm>
            <a:off x="946023" y="2684692"/>
            <a:ext cx="4109884" cy="914400"/>
          </a:xfrm>
          <a:prstGeom prst="rect">
            <a:avLst/>
          </a:prstGeom>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COUNT FILTERED DATA AND DISPLAY IT ON LCD</a:t>
            </a:r>
            <a:endParaRPr lang="en-IN" dirty="0"/>
          </a:p>
        </p:txBody>
      </p:sp>
      <p:sp>
        <p:nvSpPr>
          <p:cNvPr id="9" name="Diamond 8">
            <a:extLst>
              <a:ext uri="{FF2B5EF4-FFF2-40B4-BE49-F238E27FC236}">
                <a16:creationId xmlns:a16="http://schemas.microsoft.com/office/drawing/2014/main" id="{9467509D-D7DE-2163-BD56-BE944031F9C8}"/>
              </a:ext>
            </a:extLst>
          </p:cNvPr>
          <p:cNvSpPr/>
          <p:nvPr/>
        </p:nvSpPr>
        <p:spPr>
          <a:xfrm>
            <a:off x="816078" y="4065638"/>
            <a:ext cx="3612106" cy="2072403"/>
          </a:xfrm>
          <a:prstGeom prst="diamond">
            <a:avLst/>
          </a:prstGeom>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IF COUNTER OF BOTH COLOR REACHED ITS MAX. VALUE , SCAN FOR TRUCK</a:t>
            </a:r>
            <a:endParaRPr lang="en-IN" sz="1400" dirty="0"/>
          </a:p>
        </p:txBody>
      </p:sp>
      <p:cxnSp>
        <p:nvCxnSpPr>
          <p:cNvPr id="11" name="Connector: Elbow 10">
            <a:extLst>
              <a:ext uri="{FF2B5EF4-FFF2-40B4-BE49-F238E27FC236}">
                <a16:creationId xmlns:a16="http://schemas.microsoft.com/office/drawing/2014/main" id="{A3C88136-F399-F030-DA1A-6063821066AD}"/>
              </a:ext>
            </a:extLst>
          </p:cNvPr>
          <p:cNvCxnSpPr>
            <a:cxnSpLocks/>
            <a:stCxn id="9" idx="3"/>
          </p:cNvCxnSpPr>
          <p:nvPr/>
        </p:nvCxnSpPr>
        <p:spPr>
          <a:xfrm flipH="1" flipV="1">
            <a:off x="2743132" y="3884551"/>
            <a:ext cx="1685052" cy="1217289"/>
          </a:xfrm>
          <a:prstGeom prst="bentConnector3">
            <a:avLst>
              <a:gd name="adj1" fmla="val -13566"/>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13" name="TextBox 12">
            <a:extLst>
              <a:ext uri="{FF2B5EF4-FFF2-40B4-BE49-F238E27FC236}">
                <a16:creationId xmlns:a16="http://schemas.microsoft.com/office/drawing/2014/main" id="{17500532-8040-66AE-2EF3-0C4F6E51353F}"/>
              </a:ext>
            </a:extLst>
          </p:cNvPr>
          <p:cNvSpPr txBox="1"/>
          <p:nvPr/>
        </p:nvSpPr>
        <p:spPr>
          <a:xfrm>
            <a:off x="4740300" y="4314568"/>
            <a:ext cx="556563" cy="369332"/>
          </a:xfrm>
          <a:prstGeom prst="rect">
            <a:avLst/>
          </a:prstGeom>
          <a:noFill/>
        </p:spPr>
        <p:txBody>
          <a:bodyPr wrap="none" rtlCol="0">
            <a:spAutoFit/>
          </a:bodyPr>
          <a:lstStyle/>
          <a:p>
            <a:r>
              <a:rPr lang="en-US" dirty="0"/>
              <a:t>NO</a:t>
            </a:r>
            <a:endParaRPr lang="en-IN" dirty="0"/>
          </a:p>
        </p:txBody>
      </p:sp>
      <p:sp>
        <p:nvSpPr>
          <p:cNvPr id="14" name="Rectangle 13">
            <a:extLst>
              <a:ext uri="{FF2B5EF4-FFF2-40B4-BE49-F238E27FC236}">
                <a16:creationId xmlns:a16="http://schemas.microsoft.com/office/drawing/2014/main" id="{4D27936D-6367-4650-C70A-24C78D25F27E}"/>
              </a:ext>
            </a:extLst>
          </p:cNvPr>
          <p:cNvSpPr/>
          <p:nvPr/>
        </p:nvSpPr>
        <p:spPr>
          <a:xfrm>
            <a:off x="8961119" y="1466659"/>
            <a:ext cx="2363515" cy="822960"/>
          </a:xfrm>
          <a:prstGeom prst="rect">
            <a:avLst/>
          </a:prstGeom>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SEND PATH DETAIL TO TRUCK</a:t>
            </a:r>
            <a:endParaRPr lang="en-IN" dirty="0"/>
          </a:p>
        </p:txBody>
      </p:sp>
      <p:pic>
        <p:nvPicPr>
          <p:cNvPr id="1026" name="Picture 2" descr="Circular 3d Road With Forklift Truck Stock Photo - Download Image Now ...">
            <a:extLst>
              <a:ext uri="{FF2B5EF4-FFF2-40B4-BE49-F238E27FC236}">
                <a16:creationId xmlns:a16="http://schemas.microsoft.com/office/drawing/2014/main" id="{8046381F-C207-55D4-C469-CC6F1BD94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4966" y="2433795"/>
            <a:ext cx="3175820" cy="238186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82267B-53F3-B87F-A5B5-2C4D44C5A4E2}"/>
              </a:ext>
            </a:extLst>
          </p:cNvPr>
          <p:cNvSpPr/>
          <p:nvPr/>
        </p:nvSpPr>
        <p:spPr>
          <a:xfrm>
            <a:off x="8476308" y="4959836"/>
            <a:ext cx="3474720" cy="1396181"/>
          </a:xfrm>
          <a:prstGeom prst="rect">
            <a:avLst/>
          </a:prstGeom>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AFTER COMING BACK TRUCK WILL PROVIDE INFORMATION TO SORTING SYTEM TO START SORTING.</a:t>
            </a:r>
            <a:endParaRPr lang="en-IN" dirty="0"/>
          </a:p>
        </p:txBody>
      </p:sp>
      <p:cxnSp>
        <p:nvCxnSpPr>
          <p:cNvPr id="17" name="Connector: Elbow 16">
            <a:extLst>
              <a:ext uri="{FF2B5EF4-FFF2-40B4-BE49-F238E27FC236}">
                <a16:creationId xmlns:a16="http://schemas.microsoft.com/office/drawing/2014/main" id="{85AEC144-D31F-0F3F-E459-1C46AF16D926}"/>
              </a:ext>
            </a:extLst>
          </p:cNvPr>
          <p:cNvCxnSpPr>
            <a:cxnSpLocks/>
            <a:stCxn id="16" idx="2"/>
            <a:endCxn id="5" idx="2"/>
          </p:cNvCxnSpPr>
          <p:nvPr/>
        </p:nvCxnSpPr>
        <p:spPr>
          <a:xfrm rot="5400000" flipH="1">
            <a:off x="3583676" y="-273974"/>
            <a:ext cx="4232087" cy="9027897"/>
          </a:xfrm>
          <a:prstGeom prst="bentConnector4">
            <a:avLst>
              <a:gd name="adj1" fmla="val -5402"/>
              <a:gd name="adj2" fmla="val 108696"/>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1" name="Connector: Elbow 20">
            <a:extLst>
              <a:ext uri="{FF2B5EF4-FFF2-40B4-BE49-F238E27FC236}">
                <a16:creationId xmlns:a16="http://schemas.microsoft.com/office/drawing/2014/main" id="{FA97D54F-9B05-4EE9-6858-B9FF63A84DFD}"/>
              </a:ext>
            </a:extLst>
          </p:cNvPr>
          <p:cNvCxnSpPr>
            <a:cxnSpLocks/>
          </p:cNvCxnSpPr>
          <p:nvPr/>
        </p:nvCxnSpPr>
        <p:spPr>
          <a:xfrm rot="5400000">
            <a:off x="2797680" y="1731360"/>
            <a:ext cx="216487" cy="8847"/>
          </a:xfrm>
          <a:prstGeom prst="bentConnector3">
            <a:avLst>
              <a:gd name="adj1" fmla="val -118953"/>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4" name="Connector: Elbow 23">
            <a:extLst>
              <a:ext uri="{FF2B5EF4-FFF2-40B4-BE49-F238E27FC236}">
                <a16:creationId xmlns:a16="http://schemas.microsoft.com/office/drawing/2014/main" id="{98D2CC17-A43C-D755-4D16-9BC03EC9AC50}"/>
              </a:ext>
            </a:extLst>
          </p:cNvPr>
          <p:cNvCxnSpPr>
            <a:cxnSpLocks/>
          </p:cNvCxnSpPr>
          <p:nvPr/>
        </p:nvCxnSpPr>
        <p:spPr>
          <a:xfrm rot="16200000" flipH="1">
            <a:off x="2725631" y="2557929"/>
            <a:ext cx="405814" cy="55062"/>
          </a:xfrm>
          <a:prstGeom prst="bentConnector3">
            <a:avLst>
              <a:gd name="adj1" fmla="val 50000"/>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8" name="Connector: Elbow 37">
            <a:extLst>
              <a:ext uri="{FF2B5EF4-FFF2-40B4-BE49-F238E27FC236}">
                <a16:creationId xmlns:a16="http://schemas.microsoft.com/office/drawing/2014/main" id="{BAC65C68-50DA-482C-6DF7-C530B40BFCA0}"/>
              </a:ext>
            </a:extLst>
          </p:cNvPr>
          <p:cNvCxnSpPr>
            <a:cxnSpLocks/>
          </p:cNvCxnSpPr>
          <p:nvPr/>
        </p:nvCxnSpPr>
        <p:spPr>
          <a:xfrm rot="5400000">
            <a:off x="2639312" y="3988371"/>
            <a:ext cx="216487" cy="8847"/>
          </a:xfrm>
          <a:prstGeom prst="bentConnector3">
            <a:avLst>
              <a:gd name="adj1" fmla="val -118953"/>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43" name="Connector: Elbow 42">
            <a:extLst>
              <a:ext uri="{FF2B5EF4-FFF2-40B4-BE49-F238E27FC236}">
                <a16:creationId xmlns:a16="http://schemas.microsoft.com/office/drawing/2014/main" id="{0D4B3896-4B5B-1BB7-CE2A-2FF7E77C042E}"/>
              </a:ext>
            </a:extLst>
          </p:cNvPr>
          <p:cNvCxnSpPr>
            <a:cxnSpLocks/>
            <a:stCxn id="9" idx="2"/>
            <a:endCxn id="14" idx="1"/>
          </p:cNvCxnSpPr>
          <p:nvPr/>
        </p:nvCxnSpPr>
        <p:spPr>
          <a:xfrm rot="5400000" flipH="1" flipV="1">
            <a:off x="3661674" y="838596"/>
            <a:ext cx="4259902" cy="6338988"/>
          </a:xfrm>
          <a:prstGeom prst="bentConnector4">
            <a:avLst>
              <a:gd name="adj1" fmla="val -5366"/>
              <a:gd name="adj2" fmla="val 64246"/>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47" name="TextBox 46">
            <a:extLst>
              <a:ext uri="{FF2B5EF4-FFF2-40B4-BE49-F238E27FC236}">
                <a16:creationId xmlns:a16="http://schemas.microsoft.com/office/drawing/2014/main" id="{010CC385-A8C3-25FA-8A9B-B8965AE8F014}"/>
              </a:ext>
            </a:extLst>
          </p:cNvPr>
          <p:cNvSpPr txBox="1"/>
          <p:nvPr/>
        </p:nvSpPr>
        <p:spPr>
          <a:xfrm>
            <a:off x="3585658" y="6044014"/>
            <a:ext cx="559769" cy="369332"/>
          </a:xfrm>
          <a:prstGeom prst="rect">
            <a:avLst/>
          </a:prstGeom>
          <a:noFill/>
        </p:spPr>
        <p:txBody>
          <a:bodyPr wrap="none" rtlCol="0">
            <a:spAutoFit/>
          </a:bodyPr>
          <a:lstStyle/>
          <a:p>
            <a:r>
              <a:rPr lang="en-US" dirty="0"/>
              <a:t>YES</a:t>
            </a:r>
            <a:endParaRPr lang="en-IN" dirty="0"/>
          </a:p>
        </p:txBody>
      </p:sp>
    </p:spTree>
    <p:extLst>
      <p:ext uri="{BB962C8B-B14F-4D97-AF65-F5344CB8AC3E}">
        <p14:creationId xmlns:p14="http://schemas.microsoft.com/office/powerpoint/2010/main" val="299541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FB2650-8BE9-EE55-011D-A15D3189C282}"/>
              </a:ext>
            </a:extLst>
          </p:cNvPr>
          <p:cNvSpPr txBox="1"/>
          <p:nvPr/>
        </p:nvSpPr>
        <p:spPr>
          <a:xfrm>
            <a:off x="3142593" y="325085"/>
            <a:ext cx="6096000" cy="369332"/>
          </a:xfrm>
          <a:prstGeom prst="rect">
            <a:avLst/>
          </a:prstGeom>
          <a:solidFill>
            <a:schemeClr val="bg2">
              <a:lumMod val="75000"/>
            </a:schemeClr>
          </a:solidFill>
          <a:scene3d>
            <a:camera prst="orthographicFront"/>
            <a:lightRig rig="threePt" dir="t"/>
          </a:scene3d>
          <a:sp3d>
            <a:bevelT w="152400" h="50800" prst="softRound"/>
          </a:sp3d>
        </p:spPr>
        <p:txBody>
          <a:bodyPr wrap="square">
            <a:spAutoFit/>
          </a:bodyPr>
          <a:lstStyle/>
          <a:p>
            <a:r>
              <a:rPr lang="en-US" b="1" dirty="0"/>
              <a:t>AUTOMATICS SORTING SYSTEM WITH REAL TIME DATA</a:t>
            </a:r>
            <a:endParaRPr lang="en-IN" b="1" dirty="0"/>
          </a:p>
        </p:txBody>
      </p:sp>
      <p:pic>
        <p:nvPicPr>
          <p:cNvPr id="2050" name="Picture 2" descr="Electric motor icon on white background. Outline engine electric power. Electric contour generator motor. Vector color web icon. Creative illustration design, idea for infographics. Electric motor icon on white background. Outline engine electric power. Electric contour generator motor. Vector color web icon. Creative illustration design, idea for infographics.. electric motor stock illustrations">
            <a:extLst>
              <a:ext uri="{FF2B5EF4-FFF2-40B4-BE49-F238E27FC236}">
                <a16:creationId xmlns:a16="http://schemas.microsoft.com/office/drawing/2014/main" id="{E754BC6C-BE50-8A8C-A829-5D7428351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14643">
            <a:off x="4351005" y="870358"/>
            <a:ext cx="1997521" cy="14263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lor Sensor Module - Wiki">
            <a:extLst>
              <a:ext uri="{FF2B5EF4-FFF2-40B4-BE49-F238E27FC236}">
                <a16:creationId xmlns:a16="http://schemas.microsoft.com/office/drawing/2014/main" id="{72388E53-EE3A-5FF8-CBA2-FAD562E8A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864" y="1136461"/>
            <a:ext cx="2642772" cy="15319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84DCB59-DB37-492C-4F1F-28563D905BD1}"/>
              </a:ext>
            </a:extLst>
          </p:cNvPr>
          <p:cNvSpPr/>
          <p:nvPr/>
        </p:nvSpPr>
        <p:spPr>
          <a:xfrm>
            <a:off x="6737523" y="940721"/>
            <a:ext cx="5465379" cy="1923393"/>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600" dirty="0"/>
              <a:t>12v dc gear motor-----</a:t>
            </a:r>
          </a:p>
          <a:p>
            <a:r>
              <a:rPr lang="en-IN" sz="1600" dirty="0"/>
              <a:t>Voltage	12V DC , </a:t>
            </a:r>
          </a:p>
          <a:p>
            <a:r>
              <a:rPr lang="en-IN" sz="1600" dirty="0"/>
              <a:t>No-load Speed--100–500 RPM (varies with gear ratio), </a:t>
            </a:r>
          </a:p>
          <a:p>
            <a:r>
              <a:rPr lang="en-IN" sz="1600" dirty="0"/>
              <a:t> Stall Torque--5–30 </a:t>
            </a:r>
            <a:r>
              <a:rPr lang="en-IN" sz="1600" dirty="0" err="1"/>
              <a:t>kg·cm</a:t>
            </a:r>
            <a:r>
              <a:rPr lang="en-IN" sz="1600" dirty="0"/>
              <a:t> (varies with gear ratio) ,</a:t>
            </a:r>
          </a:p>
          <a:p>
            <a:r>
              <a:rPr lang="en-IN" sz="1600" dirty="0"/>
              <a:t> Stall Current	~2–5 A , </a:t>
            </a:r>
          </a:p>
          <a:p>
            <a:r>
              <a:rPr lang="en-IN" sz="1600" dirty="0"/>
              <a:t>No-load Current	~100–300 mA</a:t>
            </a:r>
          </a:p>
        </p:txBody>
      </p:sp>
      <p:sp>
        <p:nvSpPr>
          <p:cNvPr id="7" name="TextBox 6">
            <a:extLst>
              <a:ext uri="{FF2B5EF4-FFF2-40B4-BE49-F238E27FC236}">
                <a16:creationId xmlns:a16="http://schemas.microsoft.com/office/drawing/2014/main" id="{9B0BF158-8334-201D-3537-15ABA6546970}"/>
              </a:ext>
            </a:extLst>
          </p:cNvPr>
          <p:cNvSpPr txBox="1"/>
          <p:nvPr/>
        </p:nvSpPr>
        <p:spPr>
          <a:xfrm>
            <a:off x="5349765" y="2964915"/>
            <a:ext cx="6096000" cy="2585323"/>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N" sz="1600" dirty="0"/>
              <a:t>servo motor(gates)--Operating Voltage--4.8V – 6.0V</a:t>
            </a:r>
          </a:p>
          <a:p>
            <a:r>
              <a:rPr lang="en-IN" sz="1600" dirty="0"/>
              <a:t>Torque (4.8V) ~1.8 </a:t>
            </a:r>
            <a:r>
              <a:rPr lang="en-IN" sz="1600" dirty="0" err="1"/>
              <a:t>kg·cm</a:t>
            </a:r>
            <a:r>
              <a:rPr lang="en-IN" sz="1600" dirty="0"/>
              <a:t> </a:t>
            </a:r>
          </a:p>
          <a:p>
            <a:r>
              <a:rPr lang="en-IN" sz="1600" dirty="0"/>
              <a:t>Control Signal	--PWM (Pulse Width Modulation) PWM Range---500 – 2500 µs (typically 0° to 180°)</a:t>
            </a:r>
          </a:p>
          <a:p>
            <a:r>
              <a:rPr lang="en-IN" sz="1600" dirty="0"/>
              <a:t>Rotation Range	0° – 180° (some can be modified for 360°)                                                                                                               Idle Current  ~10 mA</a:t>
            </a:r>
          </a:p>
          <a:p>
            <a:r>
              <a:rPr lang="en-IN" sz="1600" dirty="0"/>
              <a:t>Running Current  ~100–250 mA</a:t>
            </a:r>
          </a:p>
          <a:p>
            <a:r>
              <a:rPr lang="en-IN" sz="1600" dirty="0"/>
              <a:t>Stall Current  ~500–700 mA</a:t>
            </a:r>
          </a:p>
        </p:txBody>
      </p:sp>
      <p:pic>
        <p:nvPicPr>
          <p:cNvPr id="2056" name="Picture 8" descr="How Servo Motor Works &amp; Interface It With Arduino - Last Minute Engineers">
            <a:extLst>
              <a:ext uri="{FF2B5EF4-FFF2-40B4-BE49-F238E27FC236}">
                <a16:creationId xmlns:a16="http://schemas.microsoft.com/office/drawing/2014/main" id="{5E41955B-6358-0456-2F09-AB2C0D83A4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7767" y="4554757"/>
            <a:ext cx="1873734" cy="23032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ED8B810-67C0-A403-A14D-7B05384BE2C6}"/>
              </a:ext>
            </a:extLst>
          </p:cNvPr>
          <p:cNvSpPr txBox="1"/>
          <p:nvPr/>
        </p:nvSpPr>
        <p:spPr>
          <a:xfrm>
            <a:off x="349864" y="2864114"/>
            <a:ext cx="4439648" cy="3780549"/>
          </a:xfrm>
          <a:prstGeom prst="rect">
            <a:avLst/>
          </a:prstGeom>
          <a:solidFill>
            <a:schemeClr val="accent1">
              <a:lumMod val="60000"/>
              <a:lumOff val="40000"/>
            </a:schemeClr>
          </a:solidFill>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IN" dirty="0" err="1"/>
              <a:t>Color</a:t>
            </a:r>
            <a:r>
              <a:rPr lang="en-IN" dirty="0"/>
              <a:t> Sensor (TCS230/TCS3200):   Sensor Type- RGB </a:t>
            </a:r>
            <a:r>
              <a:rPr lang="en-IN" dirty="0" err="1"/>
              <a:t>Color</a:t>
            </a:r>
            <a:r>
              <a:rPr lang="en-IN" dirty="0"/>
              <a:t> Light-to-Frequency Converter </a:t>
            </a:r>
          </a:p>
          <a:p>
            <a:r>
              <a:rPr lang="en-IN" dirty="0"/>
              <a:t>Input:- 2.7V – 5.5V DC (typically run at 5V with Arduino)</a:t>
            </a:r>
          </a:p>
          <a:p>
            <a:r>
              <a:rPr lang="en-IN" dirty="0"/>
              <a:t>Current Consumption ~2 mA (typical); </a:t>
            </a:r>
          </a:p>
          <a:p>
            <a:r>
              <a:rPr lang="en-IN" dirty="0"/>
              <a:t>Output Type - Square wave (frequency proportional to light intensity)</a:t>
            </a:r>
          </a:p>
          <a:p>
            <a:r>
              <a:rPr lang="en-IN" dirty="0"/>
              <a:t>Spectral Response - 300 nm – 700 nm           Filter Array - 4x4 array: Red, Green, Blue, and Clear photodiodes                                                                                                      Output Frequency Range - 2 Hz – 500 kHz Response Time :- &lt;100 </a:t>
            </a:r>
            <a:r>
              <a:rPr lang="en-IN" dirty="0" err="1"/>
              <a:t>ms</a:t>
            </a:r>
            <a:r>
              <a:rPr lang="en-IN" dirty="0"/>
              <a:t> (depends on lighting and processing)</a:t>
            </a:r>
          </a:p>
        </p:txBody>
      </p:sp>
    </p:spTree>
    <p:extLst>
      <p:ext uri="{BB962C8B-B14F-4D97-AF65-F5344CB8AC3E}">
        <p14:creationId xmlns:p14="http://schemas.microsoft.com/office/powerpoint/2010/main" val="8770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E6B258-B82A-2D63-AB20-5AFA6A057EF8}"/>
              </a:ext>
            </a:extLst>
          </p:cNvPr>
          <p:cNvSpPr txBox="1"/>
          <p:nvPr/>
        </p:nvSpPr>
        <p:spPr>
          <a:xfrm>
            <a:off x="231229" y="1231347"/>
            <a:ext cx="4456386" cy="5078313"/>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a:spAutoFit/>
          </a:bodyPr>
          <a:lstStyle/>
          <a:p>
            <a:r>
              <a:rPr lang="en-IN" dirty="0"/>
              <a:t>Arduino Mega 2560 --  Microcontroller – </a:t>
            </a:r>
          </a:p>
          <a:p>
            <a:r>
              <a:rPr lang="en-IN" dirty="0"/>
              <a:t>Operating Voltage - 5V</a:t>
            </a:r>
          </a:p>
          <a:p>
            <a:r>
              <a:rPr lang="en-IN" dirty="0"/>
              <a:t>Input Voltage (recommended) - 7–12VInput Voltage (limits) - 6–20V</a:t>
            </a:r>
          </a:p>
          <a:p>
            <a:r>
              <a:rPr lang="en-IN" dirty="0"/>
              <a:t>Digital I/O Pins  - 54 (15 provide PWM output)</a:t>
            </a:r>
          </a:p>
          <a:p>
            <a:r>
              <a:rPr lang="en-IN" dirty="0"/>
              <a:t>Analog Input Pins – 16</a:t>
            </a:r>
          </a:p>
          <a:p>
            <a:r>
              <a:rPr lang="en-IN" dirty="0"/>
              <a:t>PWM Pins - 15 (Pins: 2–13, 44–46)</a:t>
            </a:r>
          </a:p>
          <a:p>
            <a:r>
              <a:rPr lang="en-IN" dirty="0"/>
              <a:t>DC Current per I/O Pin	20 </a:t>
            </a:r>
            <a:r>
              <a:rPr lang="en-IN" dirty="0" err="1"/>
              <a:t>mADC</a:t>
            </a:r>
            <a:r>
              <a:rPr lang="en-IN" dirty="0"/>
              <a:t> </a:t>
            </a:r>
          </a:p>
          <a:p>
            <a:r>
              <a:rPr lang="en-IN" dirty="0"/>
              <a:t>Current for 3.3V Pin	50 mA</a:t>
            </a:r>
          </a:p>
          <a:p>
            <a:r>
              <a:rPr lang="en-IN" dirty="0"/>
              <a:t>Flash Memory - 256 KB (8 KB used by bootloader)SRAM - 8 KB EEPROM - 4 KB</a:t>
            </a:r>
          </a:p>
          <a:p>
            <a:r>
              <a:rPr lang="en-IN" dirty="0"/>
              <a:t>Clock Speed -16 MHz</a:t>
            </a:r>
          </a:p>
          <a:p>
            <a:r>
              <a:rPr lang="en-IN" dirty="0"/>
              <a:t>UARTs (Hardware Serial) - 4 (Serial0 to Serial3)Communication - UART, SPI, I2C, USBLED_BUILTIN Pin - 13</a:t>
            </a:r>
          </a:p>
        </p:txBody>
      </p:sp>
      <p:sp>
        <p:nvSpPr>
          <p:cNvPr id="6" name="AutoShape 8" descr="Arduino Mega 2560 Pinout, Projects &amp; Spec - devboards.info">
            <a:extLst>
              <a:ext uri="{FF2B5EF4-FFF2-40B4-BE49-F238E27FC236}">
                <a16:creationId xmlns:a16="http://schemas.microsoft.com/office/drawing/2014/main" id="{F6A05635-7452-8D8D-8F6D-D2028E9CABB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8" name="Picture 7">
            <a:extLst>
              <a:ext uri="{FF2B5EF4-FFF2-40B4-BE49-F238E27FC236}">
                <a16:creationId xmlns:a16="http://schemas.microsoft.com/office/drawing/2014/main" id="{3E60F9F9-E1B4-40F9-7E99-93444FDC60D4}"/>
              </a:ext>
            </a:extLst>
          </p:cNvPr>
          <p:cNvPicPr>
            <a:picLocks noChangeAspect="1"/>
          </p:cNvPicPr>
          <p:nvPr/>
        </p:nvPicPr>
        <p:blipFill>
          <a:blip r:embed="rId2"/>
          <a:stretch>
            <a:fillRect/>
          </a:stretch>
        </p:blipFill>
        <p:spPr>
          <a:xfrm>
            <a:off x="4950372" y="197144"/>
            <a:ext cx="6800194" cy="3231856"/>
          </a:xfrm>
          <a:prstGeom prst="rect">
            <a:avLst/>
          </a:prstGeom>
        </p:spPr>
      </p:pic>
    </p:spTree>
    <p:extLst>
      <p:ext uri="{BB962C8B-B14F-4D97-AF65-F5344CB8AC3E}">
        <p14:creationId xmlns:p14="http://schemas.microsoft.com/office/powerpoint/2010/main" val="1330806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368A0-0859-D2DB-C179-1ECA5AB24BAE}"/>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BFDF6C1E-A840-BDA1-AB20-5DD57D5478A9}"/>
              </a:ext>
            </a:extLst>
          </p:cNvPr>
          <p:cNvSpPr/>
          <p:nvPr/>
        </p:nvSpPr>
        <p:spPr>
          <a:xfrm>
            <a:off x="2130810" y="850427"/>
            <a:ext cx="1740310" cy="550607"/>
          </a:xfrm>
          <a:prstGeom prst="ellipse">
            <a:avLst/>
          </a:prstGeom>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START</a:t>
            </a:r>
            <a:endParaRPr lang="en-IN" dirty="0"/>
          </a:p>
        </p:txBody>
      </p:sp>
      <p:sp>
        <p:nvSpPr>
          <p:cNvPr id="7" name="Rectangle 6">
            <a:extLst>
              <a:ext uri="{FF2B5EF4-FFF2-40B4-BE49-F238E27FC236}">
                <a16:creationId xmlns:a16="http://schemas.microsoft.com/office/drawing/2014/main" id="{2391DB51-CA0A-3EC2-E670-A9CEBDC31503}"/>
              </a:ext>
            </a:extLst>
          </p:cNvPr>
          <p:cNvSpPr/>
          <p:nvPr/>
        </p:nvSpPr>
        <p:spPr>
          <a:xfrm>
            <a:off x="856855" y="2801425"/>
            <a:ext cx="4109884" cy="468138"/>
          </a:xfrm>
          <a:prstGeom prst="rect">
            <a:avLst/>
          </a:prstGeom>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GOTO IN OCTAGUN PATH</a:t>
            </a:r>
            <a:endParaRPr lang="en-IN" dirty="0"/>
          </a:p>
        </p:txBody>
      </p:sp>
      <p:cxnSp>
        <p:nvCxnSpPr>
          <p:cNvPr id="17" name="Connector: Elbow 16">
            <a:extLst>
              <a:ext uri="{FF2B5EF4-FFF2-40B4-BE49-F238E27FC236}">
                <a16:creationId xmlns:a16="http://schemas.microsoft.com/office/drawing/2014/main" id="{1B370A07-45DA-0A40-2A55-3B49EBD2EEC5}"/>
              </a:ext>
            </a:extLst>
          </p:cNvPr>
          <p:cNvCxnSpPr>
            <a:cxnSpLocks/>
            <a:stCxn id="22" idx="2"/>
            <a:endCxn id="3" idx="2"/>
          </p:cNvCxnSpPr>
          <p:nvPr/>
        </p:nvCxnSpPr>
        <p:spPr>
          <a:xfrm rot="5400000" flipH="1">
            <a:off x="2888381" y="368161"/>
            <a:ext cx="5339691" cy="6854833"/>
          </a:xfrm>
          <a:prstGeom prst="bentConnector4">
            <a:avLst>
              <a:gd name="adj1" fmla="val -4281"/>
              <a:gd name="adj2" fmla="val 124034"/>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4" name="Connector: Elbow 23">
            <a:extLst>
              <a:ext uri="{FF2B5EF4-FFF2-40B4-BE49-F238E27FC236}">
                <a16:creationId xmlns:a16="http://schemas.microsoft.com/office/drawing/2014/main" id="{FD797F65-EF3E-F6FC-9B43-401E1571463E}"/>
              </a:ext>
            </a:extLst>
          </p:cNvPr>
          <p:cNvCxnSpPr>
            <a:cxnSpLocks/>
            <a:stCxn id="8" idx="2"/>
            <a:endCxn id="7" idx="0"/>
          </p:cNvCxnSpPr>
          <p:nvPr/>
        </p:nvCxnSpPr>
        <p:spPr>
          <a:xfrm rot="5400000">
            <a:off x="2660383" y="2460842"/>
            <a:ext cx="591997" cy="89168"/>
          </a:xfrm>
          <a:prstGeom prst="bentConnector3">
            <a:avLst>
              <a:gd name="adj1" fmla="val 50000"/>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2B511877-1C51-D7BB-AE64-999DE07EDDA5}"/>
              </a:ext>
            </a:extLst>
          </p:cNvPr>
          <p:cNvSpPr txBox="1"/>
          <p:nvPr/>
        </p:nvSpPr>
        <p:spPr>
          <a:xfrm>
            <a:off x="4419900" y="200855"/>
            <a:ext cx="3352200" cy="369332"/>
          </a:xfrm>
          <a:prstGeom prst="rect">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b="1" dirty="0"/>
              <a:t>AUTOMATIC PALLET CARRIER</a:t>
            </a:r>
            <a:endParaRPr lang="en-IN" b="1" dirty="0"/>
          </a:p>
        </p:txBody>
      </p:sp>
      <p:sp>
        <p:nvSpPr>
          <p:cNvPr id="8" name="Rectangle 7">
            <a:extLst>
              <a:ext uri="{FF2B5EF4-FFF2-40B4-BE49-F238E27FC236}">
                <a16:creationId xmlns:a16="http://schemas.microsoft.com/office/drawing/2014/main" id="{891884C1-A5E9-7214-B57B-7A551EAFCFD4}"/>
              </a:ext>
            </a:extLst>
          </p:cNvPr>
          <p:cNvSpPr/>
          <p:nvPr/>
        </p:nvSpPr>
        <p:spPr>
          <a:xfrm>
            <a:off x="946023" y="1744916"/>
            <a:ext cx="4109884" cy="464512"/>
          </a:xfrm>
          <a:prstGeom prst="rect">
            <a:avLst/>
          </a:prstGeom>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DROP RED IN CENTER</a:t>
            </a:r>
            <a:endParaRPr lang="en-IN" dirty="0"/>
          </a:p>
        </p:txBody>
      </p:sp>
      <p:sp>
        <p:nvSpPr>
          <p:cNvPr id="10" name="Diamond 9">
            <a:extLst>
              <a:ext uri="{FF2B5EF4-FFF2-40B4-BE49-F238E27FC236}">
                <a16:creationId xmlns:a16="http://schemas.microsoft.com/office/drawing/2014/main" id="{848CD826-AADA-3552-441E-9AEC58A9BDBA}"/>
              </a:ext>
            </a:extLst>
          </p:cNvPr>
          <p:cNvSpPr/>
          <p:nvPr/>
        </p:nvSpPr>
        <p:spPr>
          <a:xfrm>
            <a:off x="6460179" y="715964"/>
            <a:ext cx="4874966" cy="1717829"/>
          </a:xfrm>
          <a:prstGeom prst="diamond">
            <a:avLst/>
          </a:prstGeom>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SCAN FOR BLE .                                IF RACK BLE                                       ( 0&gt; SIGNAL STRENGTH &gt;-70).                                       DROP GREEN GOODS. </a:t>
            </a:r>
            <a:endParaRPr lang="en-IN" sz="1400" dirty="0"/>
          </a:p>
        </p:txBody>
      </p:sp>
      <p:sp>
        <p:nvSpPr>
          <p:cNvPr id="15" name="Rectangle 14">
            <a:extLst>
              <a:ext uri="{FF2B5EF4-FFF2-40B4-BE49-F238E27FC236}">
                <a16:creationId xmlns:a16="http://schemas.microsoft.com/office/drawing/2014/main" id="{F46F5501-EAFA-A757-7522-B54722B873D7}"/>
              </a:ext>
            </a:extLst>
          </p:cNvPr>
          <p:cNvSpPr/>
          <p:nvPr/>
        </p:nvSpPr>
        <p:spPr>
          <a:xfrm>
            <a:off x="7363197" y="2649225"/>
            <a:ext cx="3068929" cy="5253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DROP GREEN GOODS</a:t>
            </a:r>
            <a:endParaRPr lang="en-IN" dirty="0"/>
          </a:p>
        </p:txBody>
      </p:sp>
      <p:sp>
        <p:nvSpPr>
          <p:cNvPr id="18" name="TextBox 17">
            <a:extLst>
              <a:ext uri="{FF2B5EF4-FFF2-40B4-BE49-F238E27FC236}">
                <a16:creationId xmlns:a16="http://schemas.microsoft.com/office/drawing/2014/main" id="{EA0C87FF-7E2E-2631-1BF7-CF56F45ACD7A}"/>
              </a:ext>
            </a:extLst>
          </p:cNvPr>
          <p:cNvSpPr txBox="1"/>
          <p:nvPr/>
        </p:nvSpPr>
        <p:spPr>
          <a:xfrm>
            <a:off x="10023592" y="2273499"/>
            <a:ext cx="559769" cy="369332"/>
          </a:xfrm>
          <a:prstGeom prst="rect">
            <a:avLst/>
          </a:prstGeom>
          <a:noFill/>
        </p:spPr>
        <p:txBody>
          <a:bodyPr wrap="none" rtlCol="0">
            <a:spAutoFit/>
          </a:bodyPr>
          <a:lstStyle/>
          <a:p>
            <a:r>
              <a:rPr lang="en-US" dirty="0"/>
              <a:t>YES</a:t>
            </a:r>
            <a:endParaRPr lang="en-IN" dirty="0"/>
          </a:p>
        </p:txBody>
      </p:sp>
      <p:sp>
        <p:nvSpPr>
          <p:cNvPr id="19" name="Rectangle 18">
            <a:extLst>
              <a:ext uri="{FF2B5EF4-FFF2-40B4-BE49-F238E27FC236}">
                <a16:creationId xmlns:a16="http://schemas.microsoft.com/office/drawing/2014/main" id="{621011B5-602C-2B39-4AE6-3604E3F343D2}"/>
              </a:ext>
            </a:extLst>
          </p:cNvPr>
          <p:cNvSpPr/>
          <p:nvPr/>
        </p:nvSpPr>
        <p:spPr>
          <a:xfrm>
            <a:off x="7385516" y="3603985"/>
            <a:ext cx="3200254" cy="59748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FOLLOW THE PATH</a:t>
            </a:r>
            <a:endParaRPr lang="en-IN" dirty="0"/>
          </a:p>
        </p:txBody>
      </p:sp>
      <p:sp>
        <p:nvSpPr>
          <p:cNvPr id="20" name="Diamond 19">
            <a:extLst>
              <a:ext uri="{FF2B5EF4-FFF2-40B4-BE49-F238E27FC236}">
                <a16:creationId xmlns:a16="http://schemas.microsoft.com/office/drawing/2014/main" id="{15AE4737-E44D-C695-602C-FBA9616428D8}"/>
              </a:ext>
            </a:extLst>
          </p:cNvPr>
          <p:cNvSpPr/>
          <p:nvPr/>
        </p:nvSpPr>
        <p:spPr>
          <a:xfrm>
            <a:off x="7768094" y="4493577"/>
            <a:ext cx="2410506" cy="1120991"/>
          </a:xfrm>
          <a:prstGeom prst="diamond">
            <a:avLst/>
          </a:prstGeom>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COUNTER-1                    IF COUNTER =0</a:t>
            </a:r>
            <a:endParaRPr lang="en-IN" sz="1400" dirty="0"/>
          </a:p>
        </p:txBody>
      </p:sp>
      <p:sp>
        <p:nvSpPr>
          <p:cNvPr id="22" name="Rectangle 21">
            <a:extLst>
              <a:ext uri="{FF2B5EF4-FFF2-40B4-BE49-F238E27FC236}">
                <a16:creationId xmlns:a16="http://schemas.microsoft.com/office/drawing/2014/main" id="{15BA84EB-F66F-04CA-DE87-BACA23546E7E}"/>
              </a:ext>
            </a:extLst>
          </p:cNvPr>
          <p:cNvSpPr/>
          <p:nvPr/>
        </p:nvSpPr>
        <p:spPr>
          <a:xfrm>
            <a:off x="7429645" y="5983107"/>
            <a:ext cx="3111995" cy="4823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GO TO INITIAL POSITION</a:t>
            </a:r>
            <a:endParaRPr lang="en-IN" dirty="0"/>
          </a:p>
        </p:txBody>
      </p:sp>
      <p:sp>
        <p:nvSpPr>
          <p:cNvPr id="28" name="Rectangle 27">
            <a:extLst>
              <a:ext uri="{FF2B5EF4-FFF2-40B4-BE49-F238E27FC236}">
                <a16:creationId xmlns:a16="http://schemas.microsoft.com/office/drawing/2014/main" id="{DDB7BEF3-BA9A-9772-463E-46992455D329}"/>
              </a:ext>
            </a:extLst>
          </p:cNvPr>
          <p:cNvSpPr/>
          <p:nvPr/>
        </p:nvSpPr>
        <p:spPr>
          <a:xfrm>
            <a:off x="1346294" y="3825108"/>
            <a:ext cx="3131005" cy="110776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START COUNTER FOR 8 SIDES OF OCTAGUN</a:t>
            </a:r>
            <a:endParaRPr lang="en-IN" dirty="0"/>
          </a:p>
        </p:txBody>
      </p:sp>
      <p:cxnSp>
        <p:nvCxnSpPr>
          <p:cNvPr id="30" name="Connector: Elbow 29">
            <a:extLst>
              <a:ext uri="{FF2B5EF4-FFF2-40B4-BE49-F238E27FC236}">
                <a16:creationId xmlns:a16="http://schemas.microsoft.com/office/drawing/2014/main" id="{7570C8B2-A153-912E-6F60-45AB946A5660}"/>
              </a:ext>
            </a:extLst>
          </p:cNvPr>
          <p:cNvCxnSpPr>
            <a:cxnSpLocks/>
            <a:stCxn id="28" idx="2"/>
            <a:endCxn id="10" idx="1"/>
          </p:cNvCxnSpPr>
          <p:nvPr/>
        </p:nvCxnSpPr>
        <p:spPr>
          <a:xfrm rot="5400000" flipH="1" flipV="1">
            <a:off x="3006990" y="1479686"/>
            <a:ext cx="3357996" cy="3548382"/>
          </a:xfrm>
          <a:prstGeom prst="bentConnector4">
            <a:avLst>
              <a:gd name="adj1" fmla="val -6808"/>
              <a:gd name="adj2" fmla="val 72059"/>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a:extLst>
              <a:ext uri="{FF2B5EF4-FFF2-40B4-BE49-F238E27FC236}">
                <a16:creationId xmlns:a16="http://schemas.microsoft.com/office/drawing/2014/main" id="{AE9CF015-414F-DCDE-6A3E-B5E81F6A3B3D}"/>
              </a:ext>
            </a:extLst>
          </p:cNvPr>
          <p:cNvCxnSpPr>
            <a:cxnSpLocks/>
            <a:stCxn id="10" idx="2"/>
            <a:endCxn id="15" idx="0"/>
          </p:cNvCxnSpPr>
          <p:nvPr/>
        </p:nvCxnSpPr>
        <p:spPr>
          <a:xfrm>
            <a:off x="8897662" y="2433793"/>
            <a:ext cx="0" cy="215432"/>
          </a:xfrm>
          <a:prstGeom prst="straightConnector1">
            <a:avLst/>
          </a:prstGeom>
          <a:ln w="57150">
            <a:tailEnd type="triangle"/>
          </a:ln>
          <a:scene3d>
            <a:camera prst="orthographicFront"/>
            <a:lightRig rig="threePt" dir="t"/>
          </a:scene3d>
          <a:sp3d>
            <a:bevelT w="152400" h="50800" prst="softRound"/>
          </a:sp3d>
        </p:spPr>
        <p:style>
          <a:lnRef idx="3">
            <a:schemeClr val="accent2"/>
          </a:lnRef>
          <a:fillRef idx="0">
            <a:schemeClr val="accent2"/>
          </a:fillRef>
          <a:effectRef idx="2">
            <a:schemeClr val="accent2"/>
          </a:effectRef>
          <a:fontRef idx="minor">
            <a:schemeClr val="tx1"/>
          </a:fontRef>
        </p:style>
      </p:cxnSp>
      <p:cxnSp>
        <p:nvCxnSpPr>
          <p:cNvPr id="34" name="Connector: Elbow 33">
            <a:extLst>
              <a:ext uri="{FF2B5EF4-FFF2-40B4-BE49-F238E27FC236}">
                <a16:creationId xmlns:a16="http://schemas.microsoft.com/office/drawing/2014/main" id="{EE37A376-D6C0-1093-E354-D347E0D5BCCF}"/>
              </a:ext>
            </a:extLst>
          </p:cNvPr>
          <p:cNvCxnSpPr>
            <a:stCxn id="15" idx="2"/>
            <a:endCxn id="19" idx="0"/>
          </p:cNvCxnSpPr>
          <p:nvPr/>
        </p:nvCxnSpPr>
        <p:spPr>
          <a:xfrm rot="16200000" flipH="1">
            <a:off x="8726970" y="3345312"/>
            <a:ext cx="429364" cy="87981"/>
          </a:xfrm>
          <a:prstGeom prst="bentConnector3">
            <a:avLst/>
          </a:prstGeom>
          <a:ln w="57150">
            <a:tailEnd type="triangle"/>
          </a:ln>
          <a:scene3d>
            <a:camera prst="orthographicFront"/>
            <a:lightRig rig="threePt" dir="t"/>
          </a:scene3d>
          <a:sp3d>
            <a:bevelT w="152400" h="50800" prst="softRound"/>
          </a:sp3d>
        </p:spPr>
        <p:style>
          <a:lnRef idx="3">
            <a:schemeClr val="accent2"/>
          </a:lnRef>
          <a:fillRef idx="0">
            <a:schemeClr val="accent2"/>
          </a:fillRef>
          <a:effectRef idx="2">
            <a:schemeClr val="accent2"/>
          </a:effectRef>
          <a:fontRef idx="minor">
            <a:schemeClr val="tx1"/>
          </a:fontRef>
        </p:style>
      </p:cxnSp>
      <p:cxnSp>
        <p:nvCxnSpPr>
          <p:cNvPr id="36" name="Connector: Elbow 35">
            <a:extLst>
              <a:ext uri="{FF2B5EF4-FFF2-40B4-BE49-F238E27FC236}">
                <a16:creationId xmlns:a16="http://schemas.microsoft.com/office/drawing/2014/main" id="{082991D1-64EF-A7E7-1740-19EE1568F5AC}"/>
              </a:ext>
            </a:extLst>
          </p:cNvPr>
          <p:cNvCxnSpPr>
            <a:cxnSpLocks/>
            <a:stCxn id="10" idx="3"/>
            <a:endCxn id="19" idx="3"/>
          </p:cNvCxnSpPr>
          <p:nvPr/>
        </p:nvCxnSpPr>
        <p:spPr>
          <a:xfrm flipH="1">
            <a:off x="10585770" y="1574879"/>
            <a:ext cx="749375" cy="2327848"/>
          </a:xfrm>
          <a:prstGeom prst="bentConnector3">
            <a:avLst>
              <a:gd name="adj1" fmla="val -30505"/>
            </a:avLst>
          </a:prstGeom>
          <a:ln w="57150">
            <a:tailEnd type="triangle"/>
          </a:ln>
          <a:scene3d>
            <a:camera prst="orthographicFront"/>
            <a:lightRig rig="threePt" dir="t"/>
          </a:scene3d>
          <a:sp3d>
            <a:bevelT w="152400" h="50800" prst="softRound"/>
          </a:sp3d>
        </p:spPr>
        <p:style>
          <a:lnRef idx="3">
            <a:schemeClr val="accent2"/>
          </a:lnRef>
          <a:fillRef idx="0">
            <a:schemeClr val="accent2"/>
          </a:fillRef>
          <a:effectRef idx="2">
            <a:schemeClr val="accent2"/>
          </a:effectRef>
          <a:fontRef idx="minor">
            <a:schemeClr val="tx1"/>
          </a:fontRef>
        </p:style>
      </p:cxnSp>
      <p:sp>
        <p:nvSpPr>
          <p:cNvPr id="42" name="TextBox 41">
            <a:extLst>
              <a:ext uri="{FF2B5EF4-FFF2-40B4-BE49-F238E27FC236}">
                <a16:creationId xmlns:a16="http://schemas.microsoft.com/office/drawing/2014/main" id="{2F54B07F-E32D-2C66-0D01-15700CCB7C90}"/>
              </a:ext>
            </a:extLst>
          </p:cNvPr>
          <p:cNvSpPr txBox="1"/>
          <p:nvPr/>
        </p:nvSpPr>
        <p:spPr>
          <a:xfrm>
            <a:off x="11335145" y="1205546"/>
            <a:ext cx="556563" cy="369332"/>
          </a:xfrm>
          <a:prstGeom prst="rect">
            <a:avLst/>
          </a:prstGeom>
          <a:noFill/>
        </p:spPr>
        <p:txBody>
          <a:bodyPr wrap="none" rtlCol="0">
            <a:spAutoFit/>
          </a:bodyPr>
          <a:lstStyle/>
          <a:p>
            <a:r>
              <a:rPr lang="en-US" dirty="0"/>
              <a:t>NO</a:t>
            </a:r>
            <a:endParaRPr lang="en-IN" dirty="0"/>
          </a:p>
        </p:txBody>
      </p:sp>
      <p:cxnSp>
        <p:nvCxnSpPr>
          <p:cNvPr id="51" name="Connector: Elbow 50">
            <a:extLst>
              <a:ext uri="{FF2B5EF4-FFF2-40B4-BE49-F238E27FC236}">
                <a16:creationId xmlns:a16="http://schemas.microsoft.com/office/drawing/2014/main" id="{0EA1916D-8B9F-AD5F-B6E0-49F04130DDB5}"/>
              </a:ext>
            </a:extLst>
          </p:cNvPr>
          <p:cNvCxnSpPr>
            <a:cxnSpLocks/>
            <a:stCxn id="20" idx="1"/>
          </p:cNvCxnSpPr>
          <p:nvPr/>
        </p:nvCxnSpPr>
        <p:spPr>
          <a:xfrm rot="10800000">
            <a:off x="5454870" y="3543161"/>
            <a:ext cx="2313225" cy="1510913"/>
          </a:xfrm>
          <a:prstGeom prst="bentConnector3">
            <a:avLst/>
          </a:prstGeom>
          <a:ln w="57150">
            <a:tailEnd type="triangle"/>
          </a:ln>
          <a:scene3d>
            <a:camera prst="orthographicFront"/>
            <a:lightRig rig="threePt" dir="t"/>
          </a:scene3d>
          <a:sp3d>
            <a:bevelT w="152400" h="50800" prst="softRound"/>
          </a:sp3d>
        </p:spPr>
        <p:style>
          <a:lnRef idx="3">
            <a:schemeClr val="accent2"/>
          </a:lnRef>
          <a:fillRef idx="0">
            <a:schemeClr val="accent2"/>
          </a:fillRef>
          <a:effectRef idx="2">
            <a:schemeClr val="accent2"/>
          </a:effectRef>
          <a:fontRef idx="minor">
            <a:schemeClr val="tx1"/>
          </a:fontRef>
        </p:style>
      </p:cxnSp>
      <p:cxnSp>
        <p:nvCxnSpPr>
          <p:cNvPr id="53" name="Straight Arrow Connector 52">
            <a:extLst>
              <a:ext uri="{FF2B5EF4-FFF2-40B4-BE49-F238E27FC236}">
                <a16:creationId xmlns:a16="http://schemas.microsoft.com/office/drawing/2014/main" id="{04EFC036-BF4B-012D-904D-73F4F0029B06}"/>
              </a:ext>
            </a:extLst>
          </p:cNvPr>
          <p:cNvCxnSpPr>
            <a:cxnSpLocks/>
            <a:stCxn id="20" idx="2"/>
            <a:endCxn id="22" idx="0"/>
          </p:cNvCxnSpPr>
          <p:nvPr/>
        </p:nvCxnSpPr>
        <p:spPr>
          <a:xfrm>
            <a:off x="8973347" y="5614568"/>
            <a:ext cx="12296" cy="368539"/>
          </a:xfrm>
          <a:prstGeom prst="straightConnector1">
            <a:avLst/>
          </a:prstGeom>
          <a:ln w="57150">
            <a:tailEnd type="triangle"/>
          </a:ln>
          <a:scene3d>
            <a:camera prst="orthographicFront"/>
            <a:lightRig rig="threePt" dir="t"/>
          </a:scene3d>
          <a:sp3d>
            <a:bevelT w="152400" h="50800" prst="softRound"/>
          </a:sp3d>
        </p:spPr>
        <p:style>
          <a:lnRef idx="3">
            <a:schemeClr val="accent2"/>
          </a:lnRef>
          <a:fillRef idx="0">
            <a:schemeClr val="accent2"/>
          </a:fillRef>
          <a:effectRef idx="2">
            <a:schemeClr val="accent2"/>
          </a:effectRef>
          <a:fontRef idx="minor">
            <a:schemeClr val="tx1"/>
          </a:fontRef>
        </p:style>
      </p:cxnSp>
      <p:cxnSp>
        <p:nvCxnSpPr>
          <p:cNvPr id="59" name="Straight Arrow Connector 58">
            <a:extLst>
              <a:ext uri="{FF2B5EF4-FFF2-40B4-BE49-F238E27FC236}">
                <a16:creationId xmlns:a16="http://schemas.microsoft.com/office/drawing/2014/main" id="{FB9E9CF6-9FA2-DBB0-8777-BAFDCA422B9B}"/>
              </a:ext>
            </a:extLst>
          </p:cNvPr>
          <p:cNvCxnSpPr>
            <a:stCxn id="19" idx="2"/>
            <a:endCxn id="20" idx="0"/>
          </p:cNvCxnSpPr>
          <p:nvPr/>
        </p:nvCxnSpPr>
        <p:spPr>
          <a:xfrm flipH="1">
            <a:off x="8973347" y="4201468"/>
            <a:ext cx="12296" cy="292109"/>
          </a:xfrm>
          <a:prstGeom prst="straightConnector1">
            <a:avLst/>
          </a:prstGeom>
          <a:ln w="57150">
            <a:tailEnd type="triangle"/>
          </a:ln>
          <a:scene3d>
            <a:camera prst="orthographicFront"/>
            <a:lightRig rig="threePt" dir="t"/>
          </a:scene3d>
          <a:sp3d>
            <a:bevelT w="152400" h="50800" prst="softRound"/>
          </a:sp3d>
        </p:spPr>
        <p:style>
          <a:lnRef idx="3">
            <a:schemeClr val="accent2"/>
          </a:lnRef>
          <a:fillRef idx="0">
            <a:schemeClr val="accent2"/>
          </a:fillRef>
          <a:effectRef idx="2">
            <a:schemeClr val="accent2"/>
          </a:effectRef>
          <a:fontRef idx="minor">
            <a:schemeClr val="tx1"/>
          </a:fontRef>
        </p:style>
      </p:cxnSp>
      <p:cxnSp>
        <p:nvCxnSpPr>
          <p:cNvPr id="1028" name="Straight Arrow Connector 1027">
            <a:extLst>
              <a:ext uri="{FF2B5EF4-FFF2-40B4-BE49-F238E27FC236}">
                <a16:creationId xmlns:a16="http://schemas.microsoft.com/office/drawing/2014/main" id="{E157CDDC-8234-BF85-8542-F068D3EB6ADD}"/>
              </a:ext>
            </a:extLst>
          </p:cNvPr>
          <p:cNvCxnSpPr>
            <a:stCxn id="3" idx="4"/>
            <a:endCxn id="8" idx="0"/>
          </p:cNvCxnSpPr>
          <p:nvPr/>
        </p:nvCxnSpPr>
        <p:spPr>
          <a:xfrm>
            <a:off x="3000965" y="1401034"/>
            <a:ext cx="0" cy="343882"/>
          </a:xfrm>
          <a:prstGeom prst="straightConnector1">
            <a:avLst/>
          </a:prstGeom>
          <a:ln w="57150">
            <a:tailEnd type="triangle"/>
          </a:ln>
          <a:scene3d>
            <a:camera prst="orthographicFront"/>
            <a:lightRig rig="threePt" dir="t"/>
          </a:scene3d>
          <a:sp3d>
            <a:bevelT w="152400" h="50800" prst="softRound"/>
          </a:sp3d>
        </p:spPr>
        <p:style>
          <a:lnRef idx="3">
            <a:schemeClr val="accent2"/>
          </a:lnRef>
          <a:fillRef idx="0">
            <a:schemeClr val="accent2"/>
          </a:fillRef>
          <a:effectRef idx="2">
            <a:schemeClr val="accent2"/>
          </a:effectRef>
          <a:fontRef idx="minor">
            <a:schemeClr val="tx1"/>
          </a:fontRef>
        </p:style>
      </p:cxnSp>
      <p:cxnSp>
        <p:nvCxnSpPr>
          <p:cNvPr id="1033" name="Straight Arrow Connector 1032">
            <a:extLst>
              <a:ext uri="{FF2B5EF4-FFF2-40B4-BE49-F238E27FC236}">
                <a16:creationId xmlns:a16="http://schemas.microsoft.com/office/drawing/2014/main" id="{78071F28-0E98-5B96-3ABA-C2533C9EA5EF}"/>
              </a:ext>
            </a:extLst>
          </p:cNvPr>
          <p:cNvCxnSpPr>
            <a:stCxn id="7" idx="2"/>
            <a:endCxn id="28" idx="0"/>
          </p:cNvCxnSpPr>
          <p:nvPr/>
        </p:nvCxnSpPr>
        <p:spPr>
          <a:xfrm>
            <a:off x="2911797" y="3269563"/>
            <a:ext cx="0" cy="555545"/>
          </a:xfrm>
          <a:prstGeom prst="straightConnector1">
            <a:avLst/>
          </a:prstGeom>
          <a:ln w="57150">
            <a:tailEnd type="triangle"/>
          </a:ln>
          <a:scene3d>
            <a:camera prst="orthographicFront"/>
            <a:lightRig rig="threePt" dir="t"/>
          </a:scene3d>
          <a:sp3d>
            <a:bevelT w="152400" h="50800" prst="softRound"/>
          </a:sp3d>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1735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82C6C4-DF8D-AD39-F802-BD29F502A3A0}"/>
              </a:ext>
            </a:extLst>
          </p:cNvPr>
          <p:cNvPicPr>
            <a:picLocks noChangeAspect="1"/>
          </p:cNvPicPr>
          <p:nvPr/>
        </p:nvPicPr>
        <p:blipFill>
          <a:blip r:embed="rId2"/>
          <a:stretch>
            <a:fillRect/>
          </a:stretch>
        </p:blipFill>
        <p:spPr>
          <a:xfrm>
            <a:off x="880334" y="742575"/>
            <a:ext cx="10431331" cy="5372850"/>
          </a:xfrm>
          <a:prstGeom prst="rect">
            <a:avLst/>
          </a:prstGeom>
        </p:spPr>
      </p:pic>
      <p:sp>
        <p:nvSpPr>
          <p:cNvPr id="4" name="TextBox 3">
            <a:extLst>
              <a:ext uri="{FF2B5EF4-FFF2-40B4-BE49-F238E27FC236}">
                <a16:creationId xmlns:a16="http://schemas.microsoft.com/office/drawing/2014/main" id="{B581280E-12CF-A639-3764-028E9942DD0C}"/>
              </a:ext>
            </a:extLst>
          </p:cNvPr>
          <p:cNvSpPr txBox="1"/>
          <p:nvPr/>
        </p:nvSpPr>
        <p:spPr>
          <a:xfrm>
            <a:off x="4876800" y="157316"/>
            <a:ext cx="1954381" cy="369332"/>
          </a:xfrm>
          <a:prstGeom prst="rect">
            <a:avLst/>
          </a:prstGeom>
          <a:solidFill>
            <a:schemeClr val="bg2">
              <a:lumMod val="50000"/>
            </a:schemeClr>
          </a:solidFill>
          <a:scene3d>
            <a:camera prst="orthographicFront"/>
            <a:lightRig rig="threePt" dir="t"/>
          </a:scene3d>
          <a:sp3d>
            <a:bevelT prst="angle"/>
          </a:sp3d>
        </p:spPr>
        <p:txBody>
          <a:bodyPr wrap="none" rtlCol="0">
            <a:spAutoFit/>
          </a:bodyPr>
          <a:lstStyle/>
          <a:p>
            <a:r>
              <a:rPr lang="en-US" dirty="0"/>
              <a:t>CIRCUIT DESIGN</a:t>
            </a:r>
            <a:endParaRPr lang="en-IN" dirty="0"/>
          </a:p>
        </p:txBody>
      </p:sp>
    </p:spTree>
    <p:extLst>
      <p:ext uri="{BB962C8B-B14F-4D97-AF65-F5344CB8AC3E}">
        <p14:creationId xmlns:p14="http://schemas.microsoft.com/office/powerpoint/2010/main" val="376610794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266</TotalTime>
  <Words>740</Words>
  <Application>Microsoft Office PowerPoint</Application>
  <PresentationFormat>Widescreen</PresentationFormat>
  <Paragraphs>79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Wisp</vt:lpstr>
      <vt:lpstr>Warehouse Automation</vt:lpstr>
      <vt:lpstr>Warehouse Automation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SEEMA RAWAT</dc:creator>
  <cp:lastModifiedBy>SEEMA RAWAT</cp:lastModifiedBy>
  <cp:revision>6</cp:revision>
  <dcterms:created xsi:type="dcterms:W3CDTF">2025-04-10T18:02:24Z</dcterms:created>
  <dcterms:modified xsi:type="dcterms:W3CDTF">2025-06-24T04:58:01Z</dcterms:modified>
</cp:coreProperties>
</file>